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1" r:id="rId5"/>
    <p:sldId id="263" r:id="rId6"/>
    <p:sldId id="264" r:id="rId7"/>
    <p:sldId id="265" r:id="rId8"/>
    <p:sldId id="280" r:id="rId9"/>
    <p:sldId id="267" r:id="rId10"/>
    <p:sldId id="268" r:id="rId11"/>
    <p:sldId id="269" r:id="rId12"/>
    <p:sldId id="273" r:id="rId13"/>
    <p:sldId id="270" r:id="rId14"/>
    <p:sldId id="271" r:id="rId15"/>
    <p:sldId id="272" r:id="rId16"/>
    <p:sldId id="274" r:id="rId17"/>
    <p:sldId id="278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8472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119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2626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12442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842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9560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96387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26804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182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8766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0159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CDFC8-D08A-4862-857D-D14167829B6D}" type="datetimeFigureOut">
              <a:rPr lang="sv-SE" smtClean="0"/>
              <a:t>2026-04-13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1AB45-7096-4B7A-8812-41D33062B9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5697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506866" y="1825625"/>
            <a:ext cx="10846934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v-SE" sz="5500" b="1" dirty="0" smtClean="0"/>
          </a:p>
          <a:p>
            <a:pPr marL="0" indent="0" algn="ctr">
              <a:buNone/>
            </a:pPr>
            <a:r>
              <a:rPr lang="sv-SE" sz="5500" b="1" dirty="0" smtClean="0"/>
              <a:t>Välkomna!</a:t>
            </a:r>
          </a:p>
          <a:p>
            <a:pPr marL="0" indent="0">
              <a:buNone/>
            </a:pPr>
            <a:endParaRPr lang="sv-SE" dirty="0" smtClean="0"/>
          </a:p>
          <a:p>
            <a:pPr marL="0" indent="0" algn="ctr">
              <a:buNone/>
            </a:pPr>
            <a:r>
              <a:rPr lang="sv-SE" dirty="0" smtClean="0"/>
              <a:t>Välkomna </a:t>
            </a:r>
            <a:r>
              <a:rPr lang="sv-SE" dirty="0"/>
              <a:t>hit till dagens informationsmöte som berör stamrenoveringen som kommer att ske i fastigheten här på </a:t>
            </a:r>
            <a:r>
              <a:rPr lang="sv-SE" dirty="0" smtClean="0"/>
              <a:t>Brf </a:t>
            </a:r>
            <a:r>
              <a:rPr lang="sv-SE" dirty="0" smtClean="0"/>
              <a:t>Ingenjören </a:t>
            </a:r>
            <a:endParaRPr lang="sv-SE" dirty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2434389" cy="120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592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PRODUKTIONSTIDPLAN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r>
              <a:rPr lang="sv-SE" b="1" dirty="0" smtClean="0"/>
              <a:t>En övergripande tidplan som beskriver ungefär vad som sker varje vecka</a:t>
            </a:r>
            <a:endParaRPr lang="sv-SE" b="1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2434389" cy="1209062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31" y="3129641"/>
            <a:ext cx="12143269" cy="1303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17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SKYDD AV LÄGENHETERNA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sv-SE" sz="4200" b="1" dirty="0" smtClean="0"/>
          </a:p>
          <a:p>
            <a:pPr marL="0" indent="0">
              <a:buNone/>
            </a:pPr>
            <a:r>
              <a:rPr lang="sv-SE" sz="4200" b="1" dirty="0" smtClean="0"/>
              <a:t>Inteckning/Skydd av lägenheterna mot damm och skador 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sz="3700" dirty="0" smtClean="0"/>
              <a:t>Lägenheten kommer </a:t>
            </a:r>
            <a:r>
              <a:rPr lang="sv-SE" sz="3700" dirty="0"/>
              <a:t>att </a:t>
            </a:r>
            <a:r>
              <a:rPr lang="sv-SE" sz="3700" dirty="0" smtClean="0"/>
              <a:t>skyddas med:</a:t>
            </a:r>
            <a:br>
              <a:rPr lang="sv-SE" sz="3700" dirty="0" smtClean="0"/>
            </a:br>
            <a:endParaRPr lang="sv-SE" sz="3700" dirty="0"/>
          </a:p>
          <a:p>
            <a:pPr>
              <a:buFontTx/>
              <a:buChar char="-"/>
            </a:pPr>
            <a:r>
              <a:rPr lang="sv-SE" sz="3700" u="sng" dirty="0" smtClean="0"/>
              <a:t>GOLV:</a:t>
            </a:r>
            <a:r>
              <a:rPr lang="sv-SE" sz="3700" dirty="0" smtClean="0"/>
              <a:t>	Masonit och täckpapp</a:t>
            </a:r>
          </a:p>
          <a:p>
            <a:pPr marL="0" indent="0">
              <a:buNone/>
            </a:pPr>
            <a:endParaRPr lang="sv-SE" sz="3700" dirty="0"/>
          </a:p>
          <a:p>
            <a:pPr>
              <a:buFontTx/>
              <a:buChar char="-"/>
            </a:pPr>
            <a:r>
              <a:rPr lang="sv-SE" sz="3700" u="sng" dirty="0" smtClean="0"/>
              <a:t>VÄGGAR:</a:t>
            </a:r>
            <a:r>
              <a:rPr lang="sv-SE" sz="3700" dirty="0" smtClean="0"/>
              <a:t>	Plast och dragkedjeslussar</a:t>
            </a:r>
            <a:r>
              <a:rPr lang="sv-SE" dirty="0"/>
              <a:t>	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423375"/>
            <a:ext cx="1847836" cy="91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88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RIVNING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sv-SE" sz="9200" b="1" dirty="0" smtClean="0"/>
          </a:p>
          <a:p>
            <a:pPr marL="0" indent="0">
              <a:buNone/>
            </a:pPr>
            <a:r>
              <a:rPr lang="sv-SE" sz="9200" b="1" dirty="0" smtClean="0"/>
              <a:t>Rivning</a:t>
            </a:r>
            <a:br>
              <a:rPr lang="sv-SE" sz="9200" b="1" dirty="0" smtClean="0"/>
            </a:br>
            <a:r>
              <a:rPr lang="sv-SE" sz="9200" b="1" dirty="0" smtClean="0"/>
              <a:t/>
            </a:r>
            <a:br>
              <a:rPr lang="sv-SE" sz="9200" b="1" dirty="0" smtClean="0"/>
            </a:br>
            <a:r>
              <a:rPr lang="sv-SE" sz="3400" b="1" dirty="0" smtClean="0"/>
              <a:t/>
            </a:r>
            <a:br>
              <a:rPr lang="sv-SE" sz="3400" b="1" dirty="0" smtClean="0"/>
            </a:br>
            <a:endParaRPr lang="sv-SE" sz="3400" b="1" dirty="0" smtClean="0"/>
          </a:p>
          <a:p>
            <a:pPr>
              <a:buFontTx/>
              <a:buChar char="-"/>
            </a:pPr>
            <a:r>
              <a:rPr lang="sv-SE" sz="9200" u="sng" dirty="0" smtClean="0"/>
              <a:t>Buller </a:t>
            </a:r>
            <a:r>
              <a:rPr lang="sv-SE" sz="9200" u="sng" dirty="0"/>
              <a:t>och </a:t>
            </a:r>
            <a:r>
              <a:rPr lang="sv-SE" sz="9200" u="sng" dirty="0" smtClean="0"/>
              <a:t>damm</a:t>
            </a:r>
            <a:r>
              <a:rPr lang="sv-SE" sz="9200" dirty="0"/>
              <a:t>:</a:t>
            </a:r>
            <a:r>
              <a:rPr lang="sv-SE" sz="9200" dirty="0" smtClean="0"/>
              <a:t> Se </a:t>
            </a:r>
            <a:r>
              <a:rPr lang="sv-SE" sz="9200" dirty="0"/>
              <a:t>till att plocka undan från väggar som angränsar mot våtrummen som skall renoveras, för att undvika att saker skadas/går sönder 	</a:t>
            </a:r>
          </a:p>
          <a:p>
            <a:pPr marL="0" indent="0">
              <a:buNone/>
            </a:pPr>
            <a:r>
              <a:rPr lang="sv-SE" sz="7100" dirty="0"/>
              <a:t>	</a:t>
            </a:r>
          </a:p>
          <a:p>
            <a:pPr marL="0" indent="0">
              <a:buNone/>
            </a:pPr>
            <a:r>
              <a:rPr lang="sv-SE" sz="9200" dirty="0" smtClean="0"/>
              <a:t>- </a:t>
            </a:r>
            <a:r>
              <a:rPr lang="sv-SE" sz="9200" u="sng" dirty="0" smtClean="0"/>
              <a:t>Husdjur:</a:t>
            </a:r>
            <a:r>
              <a:rPr lang="sv-SE" sz="9200" dirty="0" smtClean="0"/>
              <a:t> Har man husdjur så rekommenderar vi att ni inte har dem kvar hemma under  våra arbetstider på grund av alla högljudda arbeten som pågår i lägenheten.</a:t>
            </a:r>
            <a:endParaRPr lang="sv-SE" dirty="0"/>
          </a:p>
          <a:p>
            <a:pPr marL="0" indent="0">
              <a:buNone/>
            </a:pPr>
            <a:r>
              <a:rPr lang="sv-SE" dirty="0"/>
              <a:t>	</a:t>
            </a:r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2434389" cy="120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9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sz="4000" b="1" dirty="0" smtClean="0"/>
              <a:t>ÅTERMONTERING AV PRODUKTER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sv-SE" sz="9200" b="1" dirty="0" smtClean="0"/>
              <a:t>Återmontering av befintlig produkt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sz="9200" b="1" dirty="0" smtClean="0"/>
          </a:p>
          <a:p>
            <a:pPr marL="0" indent="0">
              <a:buNone/>
            </a:pPr>
            <a:r>
              <a:rPr lang="sv-SE" sz="9200" b="1" dirty="0" smtClean="0"/>
              <a:t>- </a:t>
            </a:r>
            <a:r>
              <a:rPr lang="sv-SE" sz="9200" dirty="0"/>
              <a:t>Önskar man återmontera något, så måste varje produkt som man önskar återmontera - Markeras med en </a:t>
            </a:r>
            <a:r>
              <a:rPr lang="sv-SE" sz="9200" dirty="0" smtClean="0"/>
              <a:t>tejp bit </a:t>
            </a:r>
            <a:r>
              <a:rPr lang="sv-SE" sz="9200" dirty="0"/>
              <a:t>eller dylikt med texten </a:t>
            </a:r>
            <a:r>
              <a:rPr lang="sv-SE" sz="9200" dirty="0" smtClean="0"/>
              <a:t>”SPARAS" </a:t>
            </a:r>
            <a:r>
              <a:rPr lang="sv-SE" sz="9200" dirty="0"/>
              <a:t>- Allt som inte är markerat med </a:t>
            </a:r>
            <a:r>
              <a:rPr lang="sv-SE" sz="9200" dirty="0" smtClean="0"/>
              <a:t>”SPARAS" </a:t>
            </a:r>
            <a:r>
              <a:rPr lang="sv-SE" sz="9200" dirty="0"/>
              <a:t>kommer att kasseras	</a:t>
            </a:r>
          </a:p>
          <a:p>
            <a:pPr marL="0" indent="0">
              <a:buNone/>
            </a:pPr>
            <a:endParaRPr lang="sv-SE" sz="5800" dirty="0" smtClean="0"/>
          </a:p>
          <a:p>
            <a:pPr marL="0" indent="0">
              <a:buNone/>
            </a:pPr>
            <a:endParaRPr lang="sv-SE" sz="5800" dirty="0"/>
          </a:p>
          <a:p>
            <a:pPr marL="0" indent="0">
              <a:buNone/>
            </a:pPr>
            <a:r>
              <a:rPr lang="sv-SE" sz="9200" dirty="0"/>
              <a:t>- </a:t>
            </a:r>
            <a:r>
              <a:rPr lang="sv-SE" sz="9200" dirty="0" smtClean="0"/>
              <a:t>Arbetschefen behöver kontrollera att </a:t>
            </a:r>
            <a:r>
              <a:rPr lang="sv-SE" sz="9200" dirty="0"/>
              <a:t>produkterna går att återmontera. Alltså krävs ett godkännande från </a:t>
            </a:r>
            <a:r>
              <a:rPr lang="sv-SE" sz="9200" dirty="0" smtClean="0"/>
              <a:t>Arbetschefen</a:t>
            </a:r>
            <a:r>
              <a:rPr lang="sv-SE" sz="9200" dirty="0"/>
              <a:t> </a:t>
            </a:r>
            <a:r>
              <a:rPr lang="sv-SE" sz="9200" dirty="0" smtClean="0"/>
              <a:t>för att kunna återmontera en produkt.  </a:t>
            </a:r>
            <a:r>
              <a:rPr lang="sv-SE" dirty="0"/>
              <a:t>	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423375"/>
            <a:ext cx="1514684" cy="752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4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VATTEN OCH AVLOPP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3600" b="1" dirty="0" smtClean="0"/>
          </a:p>
          <a:p>
            <a:pPr marL="0" indent="0">
              <a:buNone/>
            </a:pPr>
            <a:r>
              <a:rPr lang="sv-SE" sz="3600" b="1" dirty="0" smtClean="0"/>
              <a:t>Vatten och avlopp</a:t>
            </a:r>
            <a:r>
              <a:rPr lang="sv-SE" sz="3400" b="1" dirty="0" smtClean="0"/>
              <a:t/>
            </a:r>
            <a:br>
              <a:rPr lang="sv-SE" sz="3400" b="1" dirty="0" smtClean="0"/>
            </a:br>
            <a:endParaRPr lang="sv-SE" sz="3400" b="1" dirty="0" smtClean="0"/>
          </a:p>
          <a:p>
            <a:pPr marL="0" indent="0">
              <a:buNone/>
            </a:pPr>
            <a:r>
              <a:rPr lang="sv-SE" sz="3300" b="1" dirty="0" smtClean="0"/>
              <a:t>- </a:t>
            </a:r>
            <a:r>
              <a:rPr lang="sv-SE" sz="3300" dirty="0" smtClean="0"/>
              <a:t>Vatten </a:t>
            </a:r>
            <a:r>
              <a:rPr lang="sv-SE" sz="3300" dirty="0"/>
              <a:t>och avlopp kommer </a:t>
            </a:r>
            <a:r>
              <a:rPr lang="sv-SE" sz="3300" b="1" u="sng" dirty="0"/>
              <a:t>inte</a:t>
            </a:r>
            <a:r>
              <a:rPr lang="sv-SE" sz="3300" dirty="0"/>
              <a:t> att finns tillgängligt i lägenheterna. Det kommer att finnas utslagsbackar och vatten tillgängligt på varje våningsplan i trapphuset. 	</a:t>
            </a:r>
          </a:p>
          <a:p>
            <a:pPr marL="0" indent="0">
              <a:buNone/>
            </a:pPr>
            <a:r>
              <a:rPr lang="sv-SE" dirty="0"/>
              <a:t>	</a:t>
            </a:r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1865371" cy="926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89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TOALETT &amp; DUSCH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sv-SE" sz="4800" b="1" dirty="0" smtClean="0"/>
          </a:p>
          <a:p>
            <a:pPr marL="0" indent="0">
              <a:buNone/>
            </a:pPr>
            <a:r>
              <a:rPr lang="sv-SE" sz="4800" b="1" dirty="0" smtClean="0"/>
              <a:t>Provisorisk Toalett &amp; Dusch (Hygienvagn)</a:t>
            </a:r>
            <a:r>
              <a:rPr lang="sv-SE" sz="3400" b="1" dirty="0" smtClean="0"/>
              <a:t/>
            </a:r>
            <a:br>
              <a:rPr lang="sv-SE" sz="3400" b="1" dirty="0" smtClean="0"/>
            </a:br>
            <a:endParaRPr lang="sv-SE" sz="3400" b="1" dirty="0" smtClean="0"/>
          </a:p>
          <a:p>
            <a:pPr>
              <a:buFontTx/>
              <a:buChar char="-"/>
            </a:pPr>
            <a:r>
              <a:rPr lang="sv-SE" sz="4800" dirty="0" smtClean="0"/>
              <a:t>Kommer </a:t>
            </a:r>
            <a:r>
              <a:rPr lang="sv-SE" sz="4800" dirty="0"/>
              <a:t>att finnas tillgängligt på gården i form av en hygienvagn. </a:t>
            </a:r>
            <a:r>
              <a:rPr lang="sv-SE" sz="4800" dirty="0" smtClean="0"/>
              <a:t>1 </a:t>
            </a:r>
            <a:r>
              <a:rPr lang="sv-SE" sz="4800" smtClean="0"/>
              <a:t>st</a:t>
            </a:r>
            <a:r>
              <a:rPr lang="sv-SE" sz="4800" dirty="0" smtClean="0"/>
              <a:t> separata </a:t>
            </a:r>
            <a:r>
              <a:rPr lang="sv-SE" sz="4800" dirty="0"/>
              <a:t>dusch/wc rum kommer att finnas. </a:t>
            </a:r>
            <a:endParaRPr lang="sv-SE" sz="4800" dirty="0" smtClean="0"/>
          </a:p>
          <a:p>
            <a:pPr marL="0" indent="0">
              <a:buNone/>
            </a:pPr>
            <a:endParaRPr lang="sv-SE" sz="4800" dirty="0"/>
          </a:p>
          <a:p>
            <a:pPr marL="0" indent="0">
              <a:buNone/>
            </a:pPr>
            <a:r>
              <a:rPr lang="sv-SE" sz="4800" i="1" dirty="0" smtClean="0"/>
              <a:t>OBS</a:t>
            </a:r>
            <a:r>
              <a:rPr lang="sv-SE" sz="4800" i="1" dirty="0"/>
              <a:t>!</a:t>
            </a:r>
            <a:r>
              <a:rPr lang="sv-SE" sz="4800" i="1" dirty="0" smtClean="0"/>
              <a:t> Här </a:t>
            </a:r>
            <a:r>
              <a:rPr lang="sv-SE" sz="4800" i="1" dirty="0"/>
              <a:t>måste alla som nyttjar hygienvagnen hjälpas åt att ta ansvar och hålla rent och </a:t>
            </a:r>
            <a:r>
              <a:rPr lang="sv-SE" sz="4800" i="1" dirty="0" smtClean="0"/>
              <a:t>fräscht </a:t>
            </a:r>
            <a:r>
              <a:rPr lang="sv-SE" sz="4800" i="1" dirty="0"/>
              <a:t>efter sig. Vi kommer att </a:t>
            </a:r>
            <a:r>
              <a:rPr lang="sv-SE" sz="4800" i="1" dirty="0" smtClean="0"/>
              <a:t>städa boden 1 gång/vecka</a:t>
            </a:r>
            <a:r>
              <a:rPr lang="sv-SE" sz="4800" i="1" dirty="0"/>
              <a:t>. 	</a:t>
            </a:r>
          </a:p>
          <a:p>
            <a:pPr marL="0" indent="0">
              <a:buNone/>
            </a:pPr>
            <a:r>
              <a:rPr lang="sv-SE" i="1" dirty="0"/>
              <a:t>	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2434389" cy="120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066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AVSLUT / BESIKTNING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v-SE" sz="9200" b="1" dirty="0" smtClean="0"/>
              <a:t>Avslut / Besiktning</a:t>
            </a:r>
            <a:r>
              <a:rPr lang="sv-SE" sz="5800" b="1" dirty="0" smtClean="0"/>
              <a:t/>
            </a:r>
            <a:br>
              <a:rPr lang="sv-SE" sz="5800" b="1" dirty="0" smtClean="0"/>
            </a:br>
            <a:r>
              <a:rPr lang="sv-SE" sz="3400" b="1" dirty="0" smtClean="0"/>
              <a:t/>
            </a:r>
            <a:br>
              <a:rPr lang="sv-SE" sz="3400" b="1" dirty="0" smtClean="0"/>
            </a:br>
            <a:endParaRPr lang="sv-SE" sz="3400" b="1" dirty="0" smtClean="0"/>
          </a:p>
          <a:p>
            <a:pPr marL="0" indent="0">
              <a:buNone/>
            </a:pPr>
            <a:r>
              <a:rPr lang="sv-SE" sz="9200" dirty="0" smtClean="0"/>
              <a:t>-  Efter </a:t>
            </a:r>
            <a:r>
              <a:rPr lang="sv-SE" sz="9200" dirty="0"/>
              <a:t>avslutad produktion kommer en besiktning av lägenheten att utföras. Besiktningen sker av en oberoende besiktningsman som föreningen anlitar. 	</a:t>
            </a:r>
            <a:r>
              <a:rPr lang="sv-SE" sz="9200" dirty="0" smtClean="0"/>
              <a:t/>
            </a:r>
            <a:br>
              <a:rPr lang="sv-SE" sz="9200" dirty="0" smtClean="0"/>
            </a:br>
            <a:endParaRPr lang="sv-SE" sz="9200" dirty="0"/>
          </a:p>
          <a:p>
            <a:pPr>
              <a:buFontTx/>
              <a:buChar char="-"/>
            </a:pPr>
            <a:r>
              <a:rPr lang="sv-SE" sz="9200" dirty="0" smtClean="0"/>
              <a:t>Efter besiktningen kommer vi behöva åtgärda eventuella besiktningsanmärkningar. Åtgärd </a:t>
            </a:r>
            <a:r>
              <a:rPr lang="sv-SE" sz="9200" dirty="0"/>
              <a:t>av </a:t>
            </a:r>
            <a:r>
              <a:rPr lang="sv-SE" sz="9200" dirty="0" err="1" smtClean="0"/>
              <a:t>besiktningsamärkning</a:t>
            </a:r>
            <a:r>
              <a:rPr lang="sv-SE" sz="9200" dirty="0" smtClean="0"/>
              <a:t> </a:t>
            </a:r>
            <a:r>
              <a:rPr lang="sv-SE" sz="9200" dirty="0"/>
              <a:t>brukar ta 1-2 veckor, beroende på </a:t>
            </a:r>
            <a:r>
              <a:rPr lang="sv-SE" sz="9200" dirty="0" smtClean="0"/>
              <a:t>omfattning.</a:t>
            </a:r>
          </a:p>
          <a:p>
            <a:pPr marL="0" indent="0">
              <a:buNone/>
            </a:pPr>
            <a:r>
              <a:rPr lang="sv-SE" sz="9200" dirty="0"/>
              <a:t>	</a:t>
            </a:r>
          </a:p>
          <a:p>
            <a:pPr marL="0" indent="0">
              <a:buNone/>
            </a:pPr>
            <a:r>
              <a:rPr lang="sv-SE" sz="9200" dirty="0"/>
              <a:t>- </a:t>
            </a:r>
            <a:r>
              <a:rPr lang="sv-SE" sz="9200" dirty="0" smtClean="0"/>
              <a:t> Efter </a:t>
            </a:r>
            <a:r>
              <a:rPr lang="sv-SE" sz="9200" dirty="0"/>
              <a:t>att besiktningsanmärkningar är utförda och vi är klara med alla arbetena </a:t>
            </a:r>
            <a:r>
              <a:rPr lang="sv-SE" sz="9200" dirty="0" smtClean="0"/>
              <a:t>aviserar </a:t>
            </a:r>
            <a:r>
              <a:rPr lang="sv-SE" sz="9200" dirty="0"/>
              <a:t>vi ut datum för att montera </a:t>
            </a:r>
            <a:r>
              <a:rPr lang="sv-SE" sz="9200" dirty="0" smtClean="0"/>
              <a:t>tillbaka era original-låscylindrar</a:t>
            </a:r>
            <a:endParaRPr lang="sv-SE" b="1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423375"/>
            <a:ext cx="1637424" cy="813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195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v-SE" sz="5800" b="1" dirty="0" smtClean="0"/>
              <a:t/>
            </a:r>
            <a:br>
              <a:rPr lang="sv-SE" sz="5800" b="1" dirty="0" smtClean="0"/>
            </a:br>
            <a:r>
              <a:rPr lang="sv-SE" sz="3400" b="1" dirty="0" smtClean="0"/>
              <a:t/>
            </a:r>
            <a:br>
              <a:rPr lang="sv-SE" sz="3400" b="1" dirty="0" smtClean="0"/>
            </a:br>
            <a:endParaRPr lang="sv-SE" sz="3400" b="1" dirty="0" smtClean="0"/>
          </a:p>
          <a:p>
            <a:pPr marL="0" indent="0" algn="ctr">
              <a:buNone/>
            </a:pPr>
            <a:endParaRPr lang="sv-SE" sz="9200" dirty="0" smtClean="0"/>
          </a:p>
          <a:p>
            <a:pPr marL="0" indent="0" algn="ctr">
              <a:buNone/>
            </a:pPr>
            <a:endParaRPr lang="sv-SE" sz="9200" dirty="0" smtClean="0"/>
          </a:p>
          <a:p>
            <a:pPr marL="0" indent="0" algn="ctr">
              <a:buNone/>
            </a:pPr>
            <a:endParaRPr lang="sv-SE" sz="9200" dirty="0"/>
          </a:p>
          <a:p>
            <a:pPr marL="0" indent="0" algn="ctr">
              <a:buNone/>
            </a:pPr>
            <a:r>
              <a:rPr lang="sv-SE" sz="22000" dirty="0" smtClean="0"/>
              <a:t>TACK! </a:t>
            </a:r>
            <a:r>
              <a:rPr lang="sv-SE" sz="22000" dirty="0" smtClean="0">
                <a:sym typeface="Wingdings" panose="05000000000000000000" pitchFamily="2" charset="2"/>
              </a:rPr>
              <a:t></a:t>
            </a:r>
          </a:p>
          <a:p>
            <a:pPr marL="0" indent="0" algn="ctr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r>
              <a:rPr lang="sv-SE" sz="4200" dirty="0"/>
              <a:t>	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2434389" cy="120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19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506866" y="1825625"/>
            <a:ext cx="10846934" cy="4351338"/>
          </a:xfrm>
        </p:spPr>
        <p:txBody>
          <a:bodyPr>
            <a:normAutofit/>
          </a:bodyPr>
          <a:lstStyle/>
          <a:p>
            <a:r>
              <a:rPr lang="sv-SE" b="1" dirty="0" smtClean="0"/>
              <a:t>Vilka är Stambytesgruppen i Sverige AB?</a:t>
            </a:r>
          </a:p>
          <a:p>
            <a:endParaRPr lang="sv-SE" sz="2400" b="1" dirty="0" smtClean="0"/>
          </a:p>
          <a:p>
            <a:pPr>
              <a:buFontTx/>
              <a:buChar char="-"/>
            </a:pPr>
            <a:r>
              <a:rPr lang="sv-SE" sz="2400" dirty="0" smtClean="0"/>
              <a:t>Vi arbetar uteslutande med stambyte samt diverse ROT-projekt.</a:t>
            </a:r>
            <a:br>
              <a:rPr lang="sv-SE" sz="2400" dirty="0" smtClean="0"/>
            </a:br>
            <a:endParaRPr lang="sv-SE" sz="2400" dirty="0"/>
          </a:p>
          <a:p>
            <a:pPr>
              <a:buFontTx/>
              <a:buChar char="-"/>
            </a:pPr>
            <a:r>
              <a:rPr lang="sv-SE" sz="2400" dirty="0" smtClean="0"/>
              <a:t>Vi har erfarenhet över 3800 stamrenoverade lägenheter.</a:t>
            </a:r>
            <a:br>
              <a:rPr lang="sv-SE" sz="2400" dirty="0" smtClean="0"/>
            </a:br>
            <a:endParaRPr lang="sv-SE" sz="2400" dirty="0" smtClean="0"/>
          </a:p>
          <a:p>
            <a:pPr>
              <a:buFontTx/>
              <a:buChar char="-"/>
            </a:pPr>
            <a:r>
              <a:rPr lang="sv-SE" sz="2400" dirty="0" smtClean="0"/>
              <a:t>Vi har EGEN personal i gruppen bestående av </a:t>
            </a:r>
            <a:r>
              <a:rPr lang="sv-SE" sz="2400" dirty="0" smtClean="0"/>
              <a:t>160 </a:t>
            </a:r>
            <a:r>
              <a:rPr lang="sv-SE" sz="2400" dirty="0" smtClean="0"/>
              <a:t>st. stambytesexperter.</a:t>
            </a:r>
            <a:br>
              <a:rPr lang="sv-SE" sz="2400" dirty="0" smtClean="0"/>
            </a:br>
            <a:endParaRPr lang="sv-SE" sz="2400" dirty="0" smtClean="0"/>
          </a:p>
          <a:p>
            <a:pPr>
              <a:buFontTx/>
              <a:buChar char="-"/>
            </a:pPr>
            <a:r>
              <a:rPr lang="sv-SE" sz="2400" dirty="0" smtClean="0"/>
              <a:t>Vi har egna behörigheter och certifikat inom bygg, el, VVs och våtrum. </a:t>
            </a:r>
          </a:p>
          <a:p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1795233" cy="891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97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STAMBYTESGRUPPENS ROLLER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 fontScale="77500" lnSpcReduction="20000"/>
          </a:bodyPr>
          <a:lstStyle/>
          <a:p>
            <a:endParaRPr lang="sv-SE" b="1" dirty="0" smtClean="0"/>
          </a:p>
          <a:p>
            <a:pPr marL="0" indent="0">
              <a:buNone/>
            </a:pPr>
            <a:r>
              <a:rPr lang="sv-SE" b="1" dirty="0" smtClean="0"/>
              <a:t>Vilka </a:t>
            </a:r>
            <a:r>
              <a:rPr lang="sv-SE" b="1" dirty="0"/>
              <a:t>är vi och vad är våra roller i stambytet?</a:t>
            </a:r>
          </a:p>
          <a:p>
            <a:endParaRPr lang="sv-SE" b="1" dirty="0" smtClean="0"/>
          </a:p>
          <a:p>
            <a:pPr>
              <a:buFontTx/>
              <a:buChar char="-"/>
            </a:pPr>
            <a:r>
              <a:rPr lang="sv-SE" u="sng" dirty="0" smtClean="0"/>
              <a:t>Henrik Calvalle, VD på Stambytesgruppen</a:t>
            </a:r>
          </a:p>
          <a:p>
            <a:pPr marL="0" indent="0">
              <a:buNone/>
            </a:pPr>
            <a:endParaRPr lang="sv-SE" dirty="0"/>
          </a:p>
          <a:p>
            <a:pPr>
              <a:buFontTx/>
              <a:buChar char="-"/>
            </a:pPr>
            <a:r>
              <a:rPr lang="sv-SE" u="sng" dirty="0" smtClean="0"/>
              <a:t>Johan Forsberg</a:t>
            </a:r>
            <a:r>
              <a:rPr lang="sv-SE" u="sng" dirty="0" smtClean="0"/>
              <a:t>, </a:t>
            </a:r>
            <a:r>
              <a:rPr lang="sv-SE" u="sng" dirty="0" smtClean="0"/>
              <a:t>Arbetschef: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2400" i="1" dirty="0"/>
              <a:t>”Frågor som berör </a:t>
            </a:r>
            <a:r>
              <a:rPr lang="sv-SE" sz="2400" i="1" u="sng" dirty="0"/>
              <a:t>va</a:t>
            </a:r>
            <a:r>
              <a:rPr lang="sv-SE" sz="2400" i="1" dirty="0"/>
              <a:t>l för lägenheterna, eller ekonomiska frågor tas med Arbetschefen</a:t>
            </a:r>
            <a:r>
              <a:rPr lang="sv-SE" sz="2400" i="1" dirty="0" smtClean="0"/>
              <a:t>. Arbetschefen nås på </a:t>
            </a:r>
            <a:r>
              <a:rPr lang="sv-SE" sz="2400" i="1" dirty="0" err="1" smtClean="0"/>
              <a:t>Homerun</a:t>
            </a:r>
            <a:r>
              <a:rPr lang="sv-SE" sz="2400" i="1" dirty="0" smtClean="0"/>
              <a:t>, mail eller telefon”</a:t>
            </a:r>
            <a:endParaRPr lang="sv-SE" sz="2400" i="1" dirty="0"/>
          </a:p>
          <a:p>
            <a:pPr marL="0" indent="0">
              <a:buNone/>
            </a:pPr>
            <a:endParaRPr lang="sv-SE" dirty="0"/>
          </a:p>
          <a:p>
            <a:pPr>
              <a:buFontTx/>
              <a:buChar char="-"/>
            </a:pPr>
            <a:r>
              <a:rPr lang="en-US" dirty="0" err="1"/>
              <a:t>Ioan</a:t>
            </a:r>
            <a:r>
              <a:rPr lang="en-US" dirty="0"/>
              <a:t> </a:t>
            </a:r>
            <a:r>
              <a:rPr lang="en-US" dirty="0" smtClean="0"/>
              <a:t>Constantin</a:t>
            </a:r>
            <a:r>
              <a:rPr lang="sv-SE" u="sng" dirty="0" smtClean="0"/>
              <a:t>, Platschef/Arbetsledare</a:t>
            </a:r>
            <a:r>
              <a:rPr lang="sv-SE" dirty="0" smtClean="0"/>
              <a:t>:</a:t>
            </a: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sz="2400" i="1" dirty="0" smtClean="0"/>
              <a:t>”Arbetsledare är alltid på plats och styr arbetet. Ni </a:t>
            </a:r>
            <a:r>
              <a:rPr lang="sv-SE" sz="2400" i="1" dirty="0"/>
              <a:t>kan alltid vända er till arbetsledaren om ni har några frågor relaterad till produktionen.”</a:t>
            </a:r>
          </a:p>
          <a:p>
            <a:pPr>
              <a:buFontTx/>
              <a:buChar char="-"/>
            </a:pPr>
            <a:endParaRPr lang="sv-SE" dirty="0" smtClean="0"/>
          </a:p>
          <a:p>
            <a:pPr>
              <a:buFontTx/>
              <a:buChar char="-"/>
            </a:pPr>
            <a:endParaRPr lang="sv-SE" dirty="0" smtClean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412" y="542359"/>
            <a:ext cx="1380322" cy="685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5195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OMFATTNING AV STAMBYTET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dirty="0" smtClean="0"/>
              <a:t>Upphandlingen: </a:t>
            </a:r>
            <a:r>
              <a:rPr lang="sv-SE" b="1" dirty="0" smtClean="0"/>
              <a:t>TOTALENTREPRENAD</a:t>
            </a:r>
          </a:p>
          <a:p>
            <a:pPr marL="0" indent="0">
              <a:buNone/>
            </a:pPr>
            <a:endParaRPr lang="sv-SE" dirty="0" smtClean="0"/>
          </a:p>
          <a:p>
            <a:pPr>
              <a:buFontTx/>
              <a:buChar char="-"/>
            </a:pPr>
            <a:r>
              <a:rPr lang="sv-SE" dirty="0" smtClean="0"/>
              <a:t>  </a:t>
            </a:r>
            <a:r>
              <a:rPr lang="sv-SE" u="sng" dirty="0" smtClean="0"/>
              <a:t>Badrum</a:t>
            </a:r>
            <a:r>
              <a:rPr lang="sv-SE" dirty="0" smtClean="0"/>
              <a:t>:	Totalrenovering av berörda våtrum. </a:t>
            </a:r>
          </a:p>
          <a:p>
            <a:pPr>
              <a:buFontTx/>
              <a:buChar char="-"/>
            </a:pPr>
            <a:r>
              <a:rPr lang="sv-SE" dirty="0" smtClean="0"/>
              <a:t>  </a:t>
            </a:r>
            <a:r>
              <a:rPr lang="sv-SE" u="sng" dirty="0" smtClean="0"/>
              <a:t>Kök:</a:t>
            </a:r>
            <a:r>
              <a:rPr lang="sv-SE" b="1" dirty="0" smtClean="0"/>
              <a:t>	</a:t>
            </a:r>
            <a:r>
              <a:rPr lang="sv-SE" dirty="0" smtClean="0"/>
              <a:t>Demonteras i den omfattning som krävs</a:t>
            </a:r>
          </a:p>
          <a:p>
            <a:pPr>
              <a:buFontTx/>
              <a:buChar char="-"/>
            </a:pPr>
            <a:r>
              <a:rPr lang="sv-SE" dirty="0" smtClean="0"/>
              <a:t>  </a:t>
            </a:r>
            <a:r>
              <a:rPr lang="sv-SE" u="sng" dirty="0" smtClean="0"/>
              <a:t>EL:</a:t>
            </a:r>
            <a:r>
              <a:rPr lang="sv-SE" b="1" dirty="0" smtClean="0"/>
              <a:t>		</a:t>
            </a:r>
            <a:r>
              <a:rPr lang="sv-SE" dirty="0" smtClean="0"/>
              <a:t>Nya el stigare och ny el central i lägenheterna</a:t>
            </a:r>
            <a:endParaRPr lang="sv-SE" b="1" dirty="0" smtClean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1654959" cy="821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43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DOKUMENTATION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/>
          </a:bodyPr>
          <a:lstStyle/>
          <a:p>
            <a:endParaRPr lang="sv-SE" b="1" dirty="0" smtClean="0"/>
          </a:p>
          <a:p>
            <a:pPr marL="0" indent="0">
              <a:buNone/>
            </a:pPr>
            <a:r>
              <a:rPr lang="sv-SE" b="1" dirty="0" smtClean="0"/>
              <a:t>Dokument som vi delar ut: Informationsblad och FAQ-lista</a:t>
            </a:r>
          </a:p>
          <a:p>
            <a:pPr marL="0" indent="0">
              <a:buNone/>
            </a:pPr>
            <a:r>
              <a:rPr lang="sv-SE" sz="2400" i="1" dirty="0" smtClean="0"/>
              <a:t>Vi rekommenderar att ni läser igenom dessa dokument noggrant, så att ni blir väl förberedda och införstådda om vad stambytet kommer innebära för er. 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r>
              <a:rPr lang="sv-SE" b="1" dirty="0" smtClean="0"/>
              <a:t>- </a:t>
            </a:r>
            <a:r>
              <a:rPr lang="sv-SE" u="sng" dirty="0" smtClean="0"/>
              <a:t>Informationsblad:</a:t>
            </a:r>
            <a:r>
              <a:rPr lang="sv-SE" dirty="0" smtClean="0"/>
              <a:t> Viktig information gällande stambyte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u="sng" dirty="0" smtClean="0"/>
              <a:t>- FAQ-lista:</a:t>
            </a:r>
            <a:r>
              <a:rPr lang="sv-SE" dirty="0" smtClean="0"/>
              <a:t> Svar på vanligaste frågor som uppstår vid ett stambytes projekt.</a:t>
            </a:r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2434389" cy="120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7063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FÖRSYN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sv-SE" sz="3000" b="1" dirty="0" smtClean="0"/>
          </a:p>
          <a:p>
            <a:pPr marL="0" indent="0">
              <a:buNone/>
            </a:pPr>
            <a:r>
              <a:rPr lang="sv-SE" sz="3000" b="1" dirty="0" smtClean="0"/>
              <a:t>Vad händer härnäst?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r>
              <a:rPr lang="sv-SE" b="1" u="sng" dirty="0" smtClean="0"/>
              <a:t>Försyn av lägenheterna: </a:t>
            </a:r>
          </a:p>
          <a:p>
            <a:pPr marL="0" indent="0">
              <a:buNone/>
            </a:pPr>
            <a:endParaRPr lang="sv-SE" b="1" dirty="0"/>
          </a:p>
          <a:p>
            <a:pPr>
              <a:buFontTx/>
              <a:buChar char="-"/>
            </a:pPr>
            <a:r>
              <a:rPr lang="sv-SE" dirty="0" smtClean="0"/>
              <a:t>Dokumentation av lägenhetens nuvarande skick</a:t>
            </a:r>
            <a:br>
              <a:rPr lang="sv-SE" dirty="0" smtClean="0"/>
            </a:br>
            <a:endParaRPr lang="sv-SE" dirty="0" smtClean="0"/>
          </a:p>
          <a:p>
            <a:pPr>
              <a:buFontTx/>
              <a:buChar char="-"/>
            </a:pPr>
            <a:r>
              <a:rPr lang="sv-SE" dirty="0" smtClean="0"/>
              <a:t>Information kring undan plockning av möbler, inredning etc.</a:t>
            </a:r>
            <a:br>
              <a:rPr lang="sv-SE" dirty="0" smtClean="0"/>
            </a:br>
            <a:endParaRPr lang="sv-SE" dirty="0" smtClean="0"/>
          </a:p>
          <a:p>
            <a:pPr>
              <a:buFontTx/>
              <a:buChar char="-"/>
            </a:pPr>
            <a:r>
              <a:rPr lang="sv-SE" dirty="0" smtClean="0"/>
              <a:t>Svar på frågor kring stambytet</a:t>
            </a:r>
            <a:br>
              <a:rPr lang="sv-SE" dirty="0" smtClean="0"/>
            </a:br>
            <a:endParaRPr lang="sv-SE" dirty="0" smtClean="0"/>
          </a:p>
          <a:p>
            <a:pPr>
              <a:buFontTx/>
              <a:buChar char="-"/>
            </a:pPr>
            <a:r>
              <a:rPr lang="sv-SE" dirty="0" smtClean="0"/>
              <a:t>Måtta badrum </a:t>
            </a:r>
          </a:p>
          <a:p>
            <a:pPr>
              <a:buFontTx/>
              <a:buChar char="-"/>
            </a:pPr>
            <a:endParaRPr lang="sv-SE" dirty="0" smtClean="0"/>
          </a:p>
          <a:p>
            <a:pPr marL="0" indent="0">
              <a:buNone/>
            </a:pPr>
            <a:endParaRPr lang="sv-SE" b="1" dirty="0" smtClean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2434389" cy="120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00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HOMERUN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 fontScale="55000" lnSpcReduction="20000"/>
          </a:bodyPr>
          <a:lstStyle/>
          <a:p>
            <a:endParaRPr lang="sv-SE" sz="4000" b="1" dirty="0" smtClean="0"/>
          </a:p>
          <a:p>
            <a:pPr marL="0" indent="0">
              <a:buNone/>
            </a:pPr>
            <a:r>
              <a:rPr lang="sv-SE" sz="4000" b="1" dirty="0" err="1" smtClean="0"/>
              <a:t>Homerun</a:t>
            </a:r>
            <a:r>
              <a:rPr lang="sv-SE" sz="4000" b="1" dirty="0" smtClean="0"/>
              <a:t> – En digital plattform för kommunikation och val av produkter</a:t>
            </a:r>
          </a:p>
          <a:p>
            <a:pPr marL="0" indent="0">
              <a:buNone/>
            </a:pPr>
            <a:r>
              <a:rPr lang="sv-SE" sz="3600" i="1" dirty="0" err="1" smtClean="0"/>
              <a:t>Registeringsuppgifter</a:t>
            </a:r>
            <a:r>
              <a:rPr lang="sv-SE" sz="3600" i="1" dirty="0" smtClean="0"/>
              <a:t> för </a:t>
            </a:r>
            <a:r>
              <a:rPr lang="sv-SE" sz="3600" i="1" dirty="0" err="1" smtClean="0"/>
              <a:t>Homerun</a:t>
            </a:r>
            <a:r>
              <a:rPr lang="sv-SE" sz="3600" i="1" dirty="0" smtClean="0"/>
              <a:t> skickas ut ca 1 månad innan uppstart av etapp. </a:t>
            </a:r>
          </a:p>
          <a:p>
            <a:pPr marL="0" indent="0">
              <a:buNone/>
            </a:pPr>
            <a:r>
              <a:rPr lang="sv-SE" b="1" dirty="0" smtClean="0"/>
              <a:t/>
            </a:r>
            <a:br>
              <a:rPr lang="sv-SE" b="1" dirty="0" smtClean="0"/>
            </a:br>
            <a:endParaRPr lang="sv-SE" b="1" dirty="0" smtClean="0"/>
          </a:p>
          <a:p>
            <a:pPr>
              <a:buFontTx/>
              <a:buChar char="-"/>
            </a:pPr>
            <a:r>
              <a:rPr lang="sv-SE" sz="4000" u="sng" dirty="0" smtClean="0"/>
              <a:t>Meddelanden</a:t>
            </a:r>
            <a:r>
              <a:rPr lang="sv-SE" sz="4000" dirty="0" smtClean="0"/>
              <a:t> – Kommunikation mellan boende och entreprenör</a:t>
            </a:r>
            <a:r>
              <a:rPr lang="sv-SE" sz="3300" dirty="0" smtClean="0"/>
              <a:t/>
            </a:r>
            <a:br>
              <a:rPr lang="sv-SE" sz="3300" dirty="0" smtClean="0"/>
            </a:br>
            <a:endParaRPr lang="sv-SE" sz="3300" dirty="0" smtClean="0"/>
          </a:p>
          <a:p>
            <a:pPr>
              <a:buFontTx/>
              <a:buChar char="-"/>
            </a:pPr>
            <a:r>
              <a:rPr lang="sv-SE" sz="4000" u="sng" dirty="0" smtClean="0"/>
              <a:t>Butik</a:t>
            </a:r>
            <a:r>
              <a:rPr lang="sv-SE" sz="4000" dirty="0" smtClean="0"/>
              <a:t> – Produktval för lägenheten med bilder på produkterna</a:t>
            </a:r>
            <a:r>
              <a:rPr lang="sv-SE" sz="3300" dirty="0" smtClean="0"/>
              <a:t/>
            </a:r>
            <a:br>
              <a:rPr lang="sv-SE" sz="3300" dirty="0" smtClean="0"/>
            </a:br>
            <a:endParaRPr lang="sv-SE" sz="3300" dirty="0" smtClean="0"/>
          </a:p>
          <a:p>
            <a:pPr>
              <a:buFontTx/>
              <a:buChar char="-"/>
            </a:pPr>
            <a:r>
              <a:rPr lang="sv-SE" sz="4000" u="sng" dirty="0" smtClean="0"/>
              <a:t>Avisering</a:t>
            </a:r>
            <a:r>
              <a:rPr lang="sv-SE" sz="4000" dirty="0" smtClean="0"/>
              <a:t> – Skickas via sms och mail, t.ex. vattenavstängningar etc. </a:t>
            </a:r>
            <a:r>
              <a:rPr lang="sv-SE" sz="3300" dirty="0" smtClean="0"/>
              <a:t/>
            </a:r>
            <a:br>
              <a:rPr lang="sv-SE" sz="3300" dirty="0" smtClean="0"/>
            </a:br>
            <a:endParaRPr lang="sv-SE" sz="3300" dirty="0" smtClean="0"/>
          </a:p>
          <a:p>
            <a:pPr>
              <a:buFontTx/>
              <a:buChar char="-"/>
            </a:pPr>
            <a:r>
              <a:rPr lang="sv-SE" sz="4000" u="sng" dirty="0" smtClean="0"/>
              <a:t>Boendepärm</a:t>
            </a:r>
            <a:r>
              <a:rPr lang="sv-SE" sz="4000" dirty="0" smtClean="0"/>
              <a:t> - Allmän </a:t>
            </a:r>
            <a:r>
              <a:rPr lang="sv-SE" sz="4000" dirty="0"/>
              <a:t>information om </a:t>
            </a:r>
            <a:r>
              <a:rPr lang="sv-SE" sz="4000" dirty="0" smtClean="0"/>
              <a:t>stambytet</a:t>
            </a:r>
            <a:r>
              <a:rPr lang="sv-SE" dirty="0" smtClean="0"/>
              <a:t/>
            </a:r>
            <a:br>
              <a:rPr lang="sv-SE" dirty="0" smtClean="0"/>
            </a:br>
            <a:endParaRPr lang="sv-SE" dirty="0" smtClean="0"/>
          </a:p>
          <a:p>
            <a:pPr marL="0" indent="0">
              <a:buNone/>
            </a:pPr>
            <a:r>
              <a:rPr lang="sv-SE" dirty="0"/>
              <a:t>	</a:t>
            </a:r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2434389" cy="1209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86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TILLVALSMÖTE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4000" b="1" dirty="0"/>
          </a:p>
          <a:p>
            <a:pPr marL="0" indent="0">
              <a:buNone/>
            </a:pPr>
            <a:r>
              <a:rPr lang="sv-SE" sz="3200" dirty="0" smtClean="0"/>
              <a:t>Ett tillvalsmöte kommer att erbjudas till samtliga boende. Vi avsätter 1 timme / lägenhet. </a:t>
            </a:r>
          </a:p>
          <a:p>
            <a:pPr marL="0" indent="0">
              <a:buNone/>
            </a:pPr>
            <a:endParaRPr lang="sv-SE" sz="3200" dirty="0"/>
          </a:p>
          <a:p>
            <a:pPr>
              <a:buFontTx/>
              <a:buChar char="-"/>
            </a:pPr>
            <a:r>
              <a:rPr lang="sv-SE" sz="2400" dirty="0" smtClean="0"/>
              <a:t>Tidschema för tillvalsmöte kommer att skickas ut i god tid till alla berörda. </a:t>
            </a:r>
          </a:p>
          <a:p>
            <a:pPr>
              <a:buFontTx/>
              <a:buChar char="-"/>
            </a:pPr>
            <a:endParaRPr lang="sv-SE" sz="2400" dirty="0"/>
          </a:p>
          <a:p>
            <a:pPr>
              <a:buFontTx/>
              <a:buChar char="-"/>
            </a:pPr>
            <a:r>
              <a:rPr lang="sv-SE" sz="2400" dirty="0" smtClean="0"/>
              <a:t>Under tillvalsmötet går vi tillsammans igenom de val ni har gjort i </a:t>
            </a:r>
            <a:r>
              <a:rPr lang="sv-SE" sz="2400" dirty="0" err="1" smtClean="0"/>
              <a:t>Homerun</a:t>
            </a:r>
            <a:r>
              <a:rPr lang="sv-SE" sz="2400" dirty="0" smtClean="0"/>
              <a:t>, och svarar på eventuella frågor</a:t>
            </a:r>
            <a:r>
              <a:rPr lang="sv-SE" sz="2400" i="1" dirty="0" smtClean="0"/>
              <a:t>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b="1" dirty="0" smtClean="0"/>
          </a:p>
          <a:p>
            <a:pPr marL="0" indent="0">
              <a:buNone/>
            </a:pPr>
            <a:endParaRPr lang="sv-SE" b="1" dirty="0" smtClean="0"/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1742631" cy="865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6358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b="1" dirty="0" smtClean="0"/>
              <a:t>LÅSCYLINDRAR LGH-DÖRR</a:t>
            </a:r>
            <a:endParaRPr lang="sv-SE" b="1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>
          <a:xfrm>
            <a:off x="838200" y="1825625"/>
            <a:ext cx="10846934" cy="4351338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sv-SE" sz="4500" b="1" dirty="0" smtClean="0"/>
              <a:t>Låscylindrar till lägenhetsdörrar:</a:t>
            </a:r>
            <a:br>
              <a:rPr lang="sv-SE" sz="4500" b="1" dirty="0" smtClean="0"/>
            </a:br>
            <a:endParaRPr lang="sv-SE" sz="4500" b="1" dirty="0"/>
          </a:p>
          <a:p>
            <a:pPr>
              <a:buFontTx/>
              <a:buChar char="-"/>
            </a:pPr>
            <a:r>
              <a:rPr lang="sv-SE" sz="4500" dirty="0" smtClean="0"/>
              <a:t>Vi monterar en s.k. byggcylinder i varje </a:t>
            </a:r>
            <a:r>
              <a:rPr lang="sv-SE" sz="4500" dirty="0" err="1" smtClean="0"/>
              <a:t>lgh</a:t>
            </a:r>
            <a:r>
              <a:rPr lang="sv-SE" sz="4500" dirty="0" smtClean="0"/>
              <a:t>, så att vi får tillträdde till samtliga lägenheter. Vi tillhandahåller er 2 st. nycklar till lägenheten. </a:t>
            </a:r>
          </a:p>
          <a:p>
            <a:pPr marL="0" indent="0">
              <a:buNone/>
            </a:pPr>
            <a:r>
              <a:rPr lang="sv-SE" sz="3600" i="1" dirty="0"/>
              <a:t> </a:t>
            </a:r>
            <a:r>
              <a:rPr lang="sv-SE" sz="3600" i="1" dirty="0" smtClean="0"/>
              <a:t>   OBS! Era nycklar fungerar enbart till er lägenhet, och vi har en ”huvudnyckel” som passar till alla byggcylindrar. </a:t>
            </a:r>
            <a:r>
              <a:rPr lang="sv-SE" sz="4000" dirty="0" smtClean="0"/>
              <a:t/>
            </a:r>
            <a:br>
              <a:rPr lang="sv-SE" sz="4000" dirty="0" smtClean="0"/>
            </a:br>
            <a:endParaRPr lang="sv-SE" sz="4000" dirty="0" smtClean="0"/>
          </a:p>
          <a:p>
            <a:pPr>
              <a:buFontTx/>
              <a:buChar char="-"/>
            </a:pPr>
            <a:r>
              <a:rPr lang="sv-SE" sz="4500" dirty="0" smtClean="0"/>
              <a:t>Montering av byggcylinder sker vanligtvis Fredag (veckan innan uppstart av berörd etapp). </a:t>
            </a:r>
          </a:p>
          <a:p>
            <a:pPr marL="0" indent="0">
              <a:buNone/>
            </a:pPr>
            <a:r>
              <a:rPr lang="sv-SE" sz="4000" dirty="0"/>
              <a:t>	</a:t>
            </a:r>
          </a:p>
          <a:p>
            <a:pPr>
              <a:buFontTx/>
              <a:buChar char="-"/>
            </a:pPr>
            <a:r>
              <a:rPr lang="sv-SE" sz="4500" dirty="0" smtClean="0"/>
              <a:t>Viktigt </a:t>
            </a:r>
            <a:r>
              <a:rPr lang="sv-SE" sz="4500" dirty="0"/>
              <a:t>att inga </a:t>
            </a:r>
            <a:r>
              <a:rPr lang="sv-SE" sz="4500" dirty="0" err="1"/>
              <a:t>överlås</a:t>
            </a:r>
            <a:r>
              <a:rPr lang="sv-SE" sz="4500" dirty="0"/>
              <a:t> får </a:t>
            </a:r>
            <a:r>
              <a:rPr lang="sv-SE" sz="4500" dirty="0" smtClean="0"/>
              <a:t>användas, </a:t>
            </a:r>
            <a:r>
              <a:rPr lang="sv-SE" sz="4500" dirty="0"/>
              <a:t>då kan vi inte komma in i lägenheterna</a:t>
            </a:r>
            <a:r>
              <a:rPr lang="sv-SE" sz="4500" dirty="0" smtClean="0"/>
              <a:t>.</a:t>
            </a:r>
          </a:p>
          <a:p>
            <a:pPr marL="0" indent="0">
              <a:buNone/>
            </a:pPr>
            <a:endParaRPr lang="sv-SE" sz="4500" dirty="0" smtClean="0"/>
          </a:p>
          <a:p>
            <a:pPr>
              <a:buFontTx/>
              <a:buChar char="-"/>
            </a:pPr>
            <a:r>
              <a:rPr lang="sv-SE" sz="4500" dirty="0"/>
              <a:t>Under stambytet (byggtiden) ansvarar ni för förvaring av er original-låscylinder. </a:t>
            </a:r>
            <a:endParaRPr lang="sv-SE" sz="4500" dirty="0" smtClean="0"/>
          </a:p>
          <a:p>
            <a:pPr>
              <a:buFontTx/>
              <a:buChar char="-"/>
            </a:pPr>
            <a:endParaRPr lang="sv-SE" sz="4500" dirty="0"/>
          </a:p>
          <a:p>
            <a:pPr>
              <a:buFontTx/>
              <a:buChar char="-"/>
            </a:pPr>
            <a:r>
              <a:rPr lang="sv-SE" sz="4500" dirty="0" smtClean="0"/>
              <a:t>Original-låscylindern monteras tillbaka efter att vi är färdiga med berörd etapp, separat info skickas ut till alla berörda när detta sker.</a:t>
            </a:r>
            <a:r>
              <a:rPr lang="sv-SE" dirty="0"/>
              <a:t>	</a:t>
            </a:r>
          </a:p>
        </p:txBody>
      </p:sp>
      <p:pic>
        <p:nvPicPr>
          <p:cNvPr id="8" name="Platshållare för innehåll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3375"/>
            <a:ext cx="1707561" cy="84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83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926</Words>
  <Application>Microsoft Office PowerPoint</Application>
  <PresentationFormat>Bredbild</PresentationFormat>
  <Paragraphs>155</Paragraphs>
  <Slides>17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Office-tema</vt:lpstr>
      <vt:lpstr> </vt:lpstr>
      <vt:lpstr> </vt:lpstr>
      <vt:lpstr> STAMBYTESGRUPPENS ROLLER</vt:lpstr>
      <vt:lpstr> OMFATTNING AV STAMBYTET</vt:lpstr>
      <vt:lpstr> DOKUMENTATION</vt:lpstr>
      <vt:lpstr> FÖRSYN</vt:lpstr>
      <vt:lpstr> HOMERUN</vt:lpstr>
      <vt:lpstr> TILLVALSMÖTE</vt:lpstr>
      <vt:lpstr> LÅSCYLINDRAR LGH-DÖRR</vt:lpstr>
      <vt:lpstr> PRODUKTIONSTIDPLAN</vt:lpstr>
      <vt:lpstr> SKYDD AV LÄGENHETERNA</vt:lpstr>
      <vt:lpstr> RIVNING</vt:lpstr>
      <vt:lpstr> ÅTERMONTERING AV PRODUKTER</vt:lpstr>
      <vt:lpstr> VATTEN OCH AVLOPP</vt:lpstr>
      <vt:lpstr> TOALETT &amp; DUSCH</vt:lpstr>
      <vt:lpstr> AVSLUT / BESIKTNING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Ertugrul Orhan</dc:creator>
  <cp:lastModifiedBy>Niklas Forsberg (Finess bygg)</cp:lastModifiedBy>
  <cp:revision>57</cp:revision>
  <dcterms:created xsi:type="dcterms:W3CDTF">2023-11-28T13:04:43Z</dcterms:created>
  <dcterms:modified xsi:type="dcterms:W3CDTF">2026-04-13T09:30:22Z</dcterms:modified>
</cp:coreProperties>
</file>